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08423F-F1DA-45E7-9A58-A3CFC7CA2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025D1B-0156-4D5F-97C9-322513641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B677E8B-CD63-4F37-858B-6F6A25B7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A0C8E1-62FB-4858-891D-02F5F86F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B59569-C21D-4A21-A9A1-7655D59F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88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438A8-5D4B-4AE0-B49C-953499B0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1C16CFE-1AF3-4324-B963-DA99B9E38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4798EE-2FAE-4DD7-A636-DF3864A04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A668EF-9AF7-4666-83A5-BB3E4AD3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12EBF6-56BC-4A1B-A33E-0DB87096E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71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A8D1FAB-8A84-467E-AAD7-4C0A8C036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15CF5A-835B-47CE-B071-3BF14A20D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0EE63F-33C1-41B9-ADED-313A5CB2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A728F0-1EBC-46D5-A051-059BFD24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B22016-B55B-46C7-928B-DA93247A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13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23B20-657F-4F6E-8C2D-346A429F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6BFB3B-A9DD-419A-8EFF-944C9E0C9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5BBD08-FAD0-4631-BD22-5099CA7D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1EDA0E-22B6-40BE-8F1F-6117B586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9FEB69-F3EF-4F3F-AE55-4A8FAFFD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06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73F71A-EE6D-4869-A92A-62FC087C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C29E85-860D-45CC-B6DA-A1AD6BBFE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B464B0-AF50-428D-B674-66517618E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53DFE1-0252-4667-9AB6-F22AB1F6A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B4EDA3-770C-43B7-B01A-345E1435E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96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57850F-1A25-4B12-9D85-32E00DE1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8D980E-D977-445D-8FE9-3E75945BA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BA26EB5-6938-4A56-9B6B-B31DC26FE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503BFD-0DBD-4E11-BFFD-AB70DD4B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5165C52-1A1B-45B9-BD01-77A4C27E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EE45E2-6C30-4ED1-A416-D477C5D5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555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E7B7A-80E2-454F-A4B7-6B9AB521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FDDE63-F8A2-4F98-A1D6-C01E216B4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D0CBC0-C03C-4922-882D-CC5CBC94D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C9D323-4DF7-4E89-BDEC-A02898D38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4D3C73C-AB4E-4EAF-8D0D-B223670B1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727BEE-E8E3-4DF2-AD00-DD140BB2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86B65E2-A773-4DD0-B3AA-0853DCAE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F86D5DE-257D-4DFD-A530-A3008B498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64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FA215C-6A95-436C-BB5B-DE4DA1319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A32D33-541D-46D6-A726-96257DF6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EB57BFB-C767-4390-AB63-A104F7E8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C057E2C-D1E2-46DA-B4DD-31CF843D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635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057EC0F-2090-44B6-9763-0B22554C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57984AA-9F14-4C7F-90AA-889743EC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807F9E-3296-4371-83C8-B5A5F899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3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A30ED3-DF92-4262-8142-57D14907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E07677-EFE4-4624-A3F6-ABD6D8A11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8B7AE3-D601-41F4-A866-5F7F2947A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7ABF87-1CC9-4AFE-AC70-8452F311D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D155B5-89C5-4283-B126-AF48C09EB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CAAD2A-BBC3-432E-91AC-9745A29F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78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31350-0556-4193-931C-2824D9FA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DFAADE-CDE8-43E8-B8C8-4C60A32EB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5F80B0-1197-4481-A1BE-88B4321DB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BFD3993-7E87-46B0-B034-C49F3255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B889E5-D514-4C2D-90A1-449FCB26A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D3D2B4-3295-4108-8090-EB4C7ABB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39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5B99219-C8D4-48D0-9B49-CAE28C2FF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86E61F-81D9-4B4F-A273-27CE91F6F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5BDF79-C9EC-4F93-97E1-807D8D96A1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B55D3-A5A0-4572-850F-50DCC6DA3EC1}" type="datetimeFigureOut">
              <a:rPr lang="zh-TW" altLang="en-US" smtClean="0"/>
              <a:t>2021/1/29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686AE6-59B6-4110-BB2F-AFCD22F73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9CDE0B-74B6-4E10-8548-7C0F5F9B4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61C9C-BBEE-4A3B-A355-7D808006BA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16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E0949-0DBB-4751-B969-94889A02F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Progress Report</a:t>
            </a:r>
            <a:br>
              <a:rPr lang="en-US" altLang="zh-TW" dirty="0"/>
            </a:br>
            <a:r>
              <a:rPr lang="en-US" altLang="zh-TW" dirty="0"/>
              <a:t>Visual Perception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220F52-2D42-4990-9E9E-D9164C231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Date: 2021/01/13</a:t>
            </a:r>
          </a:p>
          <a:p>
            <a:r>
              <a:rPr lang="en-US" altLang="zh-TW" dirty="0"/>
              <a:t>Presenter: Bing-</a:t>
            </a:r>
            <a:r>
              <a:rPr lang="en-US" altLang="zh-TW" dirty="0" err="1"/>
              <a:t>Jhang</a:t>
            </a:r>
            <a:r>
              <a:rPr lang="en-US" altLang="zh-TW" dirty="0"/>
              <a:t> Lin</a:t>
            </a:r>
          </a:p>
          <a:p>
            <a:r>
              <a:rPr lang="en-US" altLang="zh-TW" dirty="0"/>
              <a:t>Advisor: Prof. Li-Chen Fu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654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Detection Algorithm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BA366-845A-4E7D-BD6A-77CF8673C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00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In cognitive science: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800" dirty="0"/>
              <a:t>Emotion is defined as a state of readiness for the action when humans face stimulus events.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800" dirty="0"/>
              <a:t>The duration of emotion is 0.05 to 0.5 seconds.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n-US" altLang="zh-TW" sz="2000" dirty="0"/>
              <a:t>We constitute 16 frames (0.5 sec) as a video clip and adopt the prediction with 2 sec for analysis.</a:t>
            </a:r>
          </a:p>
        </p:txBody>
      </p:sp>
    </p:spTree>
    <p:extLst>
      <p:ext uri="{BB962C8B-B14F-4D97-AF65-F5344CB8AC3E}">
        <p14:creationId xmlns:p14="http://schemas.microsoft.com/office/powerpoint/2010/main" val="2318580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Detection Algorithm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7FD589-BD02-4CEF-9192-590E9F0B44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78" y="1792901"/>
            <a:ext cx="6721843" cy="50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Detection Algorithm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BB1F9-B9F8-4BA0-8A17-3959EA81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00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For </a:t>
            </a:r>
            <a:r>
              <a:rPr lang="en-US" altLang="zh-TW" sz="2000" i="1" dirty="0"/>
              <a:t>Depression</a:t>
            </a:r>
            <a:r>
              <a:rPr lang="en-US" altLang="zh-TW" sz="2000" dirty="0"/>
              <a:t> disorder, we check the predicted depressive level.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800" dirty="0"/>
              <a:t>Based on BDI-II Score 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FF07354-1604-454B-B7D8-4CAEB351A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912297"/>
              </p:ext>
            </p:extLst>
          </p:nvPr>
        </p:nvGraphicFramePr>
        <p:xfrm>
          <a:off x="5160442" y="3429000"/>
          <a:ext cx="6193358" cy="2385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6679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3096679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C6C0CD81-0316-D14E-A5E0-69E3B049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" y="3077736"/>
            <a:ext cx="5155290" cy="35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4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Detection Algorithm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BB1F9-B9F8-4BA0-8A17-3959EA81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00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i="1" dirty="0"/>
              <a:t>Bipolar </a:t>
            </a:r>
            <a:r>
              <a:rPr lang="en-US" altLang="zh-TW" sz="2000" dirty="0"/>
              <a:t>and </a:t>
            </a:r>
            <a:r>
              <a:rPr lang="en-US" altLang="zh-TW" sz="2000" i="1" dirty="0"/>
              <a:t>Depression</a:t>
            </a:r>
            <a:r>
              <a:rPr lang="en-US" altLang="zh-TW" sz="2000" dirty="0"/>
              <a:t> disorders, we analyze the predicted emotional status.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800" dirty="0"/>
              <a:t>Calculate the Entropy of the prediction with 2 sec.</a:t>
            </a:r>
          </a:p>
        </p:txBody>
      </p:sp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31D3C2F-B7D0-48C7-B6BB-C8463E5B9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73" y="2967222"/>
            <a:ext cx="5954927" cy="178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DA3BB696-2BF2-45BB-9DE3-90361E0C2116}"/>
              </a:ext>
            </a:extLst>
          </p:cNvPr>
          <p:cNvSpPr txBox="1"/>
          <p:nvPr/>
        </p:nvSpPr>
        <p:spPr>
          <a:xfrm>
            <a:off x="6700623" y="4753700"/>
            <a:ext cx="41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/>
              <a:t>Blue: high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200" dirty="0"/>
              <a:t>Orange: low entropy</a:t>
            </a:r>
            <a:endParaRPr lang="zh-TW" altLang="en-US" sz="1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B8D76D-B01F-ED4C-AD43-9E0E7D5C3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5" y="2967222"/>
            <a:ext cx="6199459" cy="366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9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 on public benchmarks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BB1F9-B9F8-4BA0-8A17-3959EA81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00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800" dirty="0"/>
              <a:t>Results on Context-Aware Emotion Recognition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FD411C3-7665-4D31-B1F9-C441B103C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30324"/>
              </p:ext>
            </p:extLst>
          </p:nvPr>
        </p:nvGraphicFramePr>
        <p:xfrm>
          <a:off x="2282826" y="2662855"/>
          <a:ext cx="7626348" cy="3265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4197508430"/>
                    </a:ext>
                  </a:extLst>
                </a:gridCol>
                <a:gridCol w="1474787">
                  <a:extLst>
                    <a:ext uri="{9D8B030D-6E8A-4147-A177-3AD203B41FA5}">
                      <a16:colId xmlns:a16="http://schemas.microsoft.com/office/drawing/2014/main" val="3699600913"/>
                    </a:ext>
                  </a:extLst>
                </a:gridCol>
                <a:gridCol w="1474787">
                  <a:extLst>
                    <a:ext uri="{9D8B030D-6E8A-4147-A177-3AD203B41FA5}">
                      <a16:colId xmlns:a16="http://schemas.microsoft.com/office/drawing/2014/main" val="2529743428"/>
                    </a:ext>
                  </a:extLst>
                </a:gridCol>
                <a:gridCol w="1474787">
                  <a:extLst>
                    <a:ext uri="{9D8B030D-6E8A-4147-A177-3AD203B41FA5}">
                      <a16:colId xmlns:a16="http://schemas.microsoft.com/office/drawing/2014/main" val="1295945330"/>
                    </a:ext>
                  </a:extLst>
                </a:gridCol>
                <a:gridCol w="1474787">
                  <a:extLst>
                    <a:ext uri="{9D8B030D-6E8A-4147-A177-3AD203B41FA5}">
                      <a16:colId xmlns:a16="http://schemas.microsoft.com/office/drawing/2014/main" val="4113838786"/>
                    </a:ext>
                  </a:extLst>
                </a:gridCol>
              </a:tblGrid>
              <a:tr h="29687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Publication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113475810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514439056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</a:t>
                      </a:r>
                      <a:r>
                        <a:rPr lang="en-US" sz="1600" kern="100" dirty="0" err="1">
                          <a:effectLst/>
                        </a:rPr>
                        <a:t>ResNet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CVPR’ 16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68.46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619031171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CAER-Net-S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ICCV’ 19</a:t>
                      </a:r>
                      <a:endParaRPr lang="zh-TW" alt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86521702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65.65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60484108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73.51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84908985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C3D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ICCV’ 15</a:t>
                      </a:r>
                      <a:endParaRPr lang="zh-TW" alt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71.02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280125138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ICCV’ 19</a:t>
                      </a:r>
                      <a:endParaRPr lang="zh-TW" alt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74.13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77503337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75.57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507271439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77.04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744687680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--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87.23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11057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71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 on public benchmarks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BB1F9-B9F8-4BA0-8A17-3959EA81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009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800" dirty="0"/>
              <a:t>Results on AVEC 14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6595B24-6276-4091-9410-94249E368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542773"/>
              </p:ext>
            </p:extLst>
          </p:nvPr>
        </p:nvGraphicFramePr>
        <p:xfrm>
          <a:off x="1222376" y="2676423"/>
          <a:ext cx="9747248" cy="323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2303">
                  <a:extLst>
                    <a:ext uri="{9D8B030D-6E8A-4147-A177-3AD203B41FA5}">
                      <a16:colId xmlns:a16="http://schemas.microsoft.com/office/drawing/2014/main" val="3651578655"/>
                    </a:ext>
                  </a:extLst>
                </a:gridCol>
                <a:gridCol w="1496989">
                  <a:extLst>
                    <a:ext uri="{9D8B030D-6E8A-4147-A177-3AD203B41FA5}">
                      <a16:colId xmlns:a16="http://schemas.microsoft.com/office/drawing/2014/main" val="2753232050"/>
                    </a:ext>
                  </a:extLst>
                </a:gridCol>
                <a:gridCol w="1496989">
                  <a:extLst>
                    <a:ext uri="{9D8B030D-6E8A-4147-A177-3AD203B41FA5}">
                      <a16:colId xmlns:a16="http://schemas.microsoft.com/office/drawing/2014/main" val="3088152368"/>
                    </a:ext>
                  </a:extLst>
                </a:gridCol>
                <a:gridCol w="1496989">
                  <a:extLst>
                    <a:ext uri="{9D8B030D-6E8A-4147-A177-3AD203B41FA5}">
                      <a16:colId xmlns:a16="http://schemas.microsoft.com/office/drawing/2014/main" val="609951192"/>
                    </a:ext>
                  </a:extLst>
                </a:gridCol>
                <a:gridCol w="1496989">
                  <a:extLst>
                    <a:ext uri="{9D8B030D-6E8A-4147-A177-3AD203B41FA5}">
                      <a16:colId xmlns:a16="http://schemas.microsoft.com/office/drawing/2014/main" val="2120120931"/>
                    </a:ext>
                  </a:extLst>
                </a:gridCol>
                <a:gridCol w="1496989">
                  <a:extLst>
                    <a:ext uri="{9D8B030D-6E8A-4147-A177-3AD203B41FA5}">
                      <a16:colId xmlns:a16="http://schemas.microsoft.com/office/drawing/2014/main" val="1311067355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Publication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AVEC 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673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28723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UUIMSidorov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AVEC’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11.20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13.87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8074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InaoeBuap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AVEC’ 14</a:t>
                      </a:r>
                      <a:endParaRPr lang="zh-TW" alt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9.35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11.91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2306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AVEC’ 14</a:t>
                      </a:r>
                      <a:endParaRPr kumimoji="0" lang="zh-TW" altLang="zh-TW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28245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Brunel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AVEC’ 14</a:t>
                      </a:r>
                      <a:endParaRPr kumimoji="0" lang="zh-TW" altLang="zh-TW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8.44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10.50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577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BU-CMPE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AVEC’ 14</a:t>
                      </a:r>
                      <a:endParaRPr kumimoji="0" lang="zh-TW" altLang="zh-TW" sz="1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79895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DCNN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TAC’ 18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9.55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42419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RNN-C3D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TAC’ 18</a:t>
                      </a:r>
                      <a:endParaRPr lang="zh-TW" alt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7.22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2129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--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6.82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8.50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1221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78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1-01-13 05-52-07.mp4" descr="2021-01-13 05-52-07.mp4">
            <a:hlinkClick r:id="" action="ppaction://media"/>
            <a:extLst>
              <a:ext uri="{FF2B5EF4-FFF2-40B4-BE49-F238E27FC236}">
                <a16:creationId xmlns:a16="http://schemas.microsoft.com/office/drawing/2014/main" id="{15DF2BE0-7D31-D642-B7C7-25531F2F21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Videos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89760AB-A0C3-4C65-9773-7AB8490BF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9" y="1017474"/>
            <a:ext cx="3652838" cy="273962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78873DF-45D9-4FBD-9671-D33A195A5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9" y="3656995"/>
            <a:ext cx="3582988" cy="26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1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1-01-13 05-59-41.mp4" descr="2021-01-13 05-59-41.mp4">
            <a:hlinkClick r:id="" action="ppaction://media"/>
            <a:extLst>
              <a:ext uri="{FF2B5EF4-FFF2-40B4-BE49-F238E27FC236}">
                <a16:creationId xmlns:a16="http://schemas.microsoft.com/office/drawing/2014/main" id="{4B56D783-2CFD-1040-91EE-421AA5116C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Videos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86B3F5A-56EF-4880-890E-253AC8D55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14" y="815888"/>
            <a:ext cx="3652800" cy="2739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AD147E-621A-45CE-B9AA-F0A886E84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14" y="3555488"/>
            <a:ext cx="3652800" cy="27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BA366-845A-4E7D-BD6A-77CF8673C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Approach</a:t>
            </a:r>
          </a:p>
          <a:p>
            <a:pPr lvl="1"/>
            <a:r>
              <a:rPr lang="en-US" altLang="zh-TW" dirty="0"/>
              <a:t>Introduction</a:t>
            </a:r>
          </a:p>
          <a:p>
            <a:pPr lvl="1"/>
            <a:r>
              <a:rPr lang="en-US" altLang="zh-TW" dirty="0"/>
              <a:t>Multi-task learning framework</a:t>
            </a:r>
          </a:p>
          <a:p>
            <a:pPr lvl="1"/>
            <a:r>
              <a:rPr lang="en-US" altLang="zh-TW" dirty="0"/>
              <a:t>Detection algorithm for mental disorder</a:t>
            </a:r>
          </a:p>
          <a:p>
            <a:r>
              <a:rPr lang="en-US" altLang="zh-TW" dirty="0"/>
              <a:t>Results on public benchmarks</a:t>
            </a:r>
          </a:p>
          <a:p>
            <a:r>
              <a:rPr lang="en-US" altLang="zh-TW" dirty="0"/>
              <a:t>Demo Videos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004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BA366-845A-4E7D-BD6A-77CF8673C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Schizoaffective disorder is a chronic mental health condition that involves symptoms of both schizophrenia and a mood disorder like </a:t>
            </a:r>
            <a:r>
              <a:rPr lang="en-US" altLang="zh-TW" sz="2000" i="1" dirty="0"/>
              <a:t>Depression</a:t>
            </a:r>
            <a:r>
              <a:rPr lang="en-US" altLang="zh-TW" sz="2000" dirty="0"/>
              <a:t> disorder or </a:t>
            </a:r>
            <a:r>
              <a:rPr lang="en-US" altLang="zh-TW" sz="2000" i="1" dirty="0"/>
              <a:t>Bipolar</a:t>
            </a:r>
            <a:r>
              <a:rPr lang="en-US" altLang="zh-TW" sz="2000" dirty="0"/>
              <a:t> disorder.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/>
              <a:t>Bipolar disorder is an unstable emotional condition characterized by cycles of abnormal, persistent high mood, and low mood.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/>
              <a:t>Depression disorder is a low emotional state.</a:t>
            </a:r>
          </a:p>
          <a:p>
            <a:pPr>
              <a:lnSpc>
                <a:spcPct val="150000"/>
              </a:lnSpc>
            </a:pPr>
            <a:r>
              <a:rPr lang="en-US" altLang="zh-TW" sz="2000" dirty="0"/>
              <a:t>These disorders are highly related to emotion and depression.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/>
              <a:t>Previous studies consider facial analysis to infer the mental state of human.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5369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Introduction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BA366-845A-4E7D-BD6A-77CF8673C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60000"/>
              </a:lnSpc>
              <a:spcBef>
                <a:spcPts val="1200"/>
              </a:spcBef>
            </a:pPr>
            <a:r>
              <a:rPr lang="en-US" altLang="zh-CN" sz="2400" dirty="0"/>
              <a:t>Conventional Facial Expression Recognition systems often fail to estimate the mental state of people.</a:t>
            </a:r>
          </a:p>
          <a:p>
            <a:pPr lvl="1" algn="just">
              <a:lnSpc>
                <a:spcPct val="160000"/>
              </a:lnSpc>
              <a:spcBef>
                <a:spcPts val="1200"/>
              </a:spcBef>
            </a:pPr>
            <a:r>
              <a:rPr lang="en-US" altLang="zh-CN" sz="2100" dirty="0"/>
              <a:t>Emotional signals from the face are indistinguishable and ambiguous.</a:t>
            </a:r>
          </a:p>
          <a:p>
            <a:pPr algn="just">
              <a:lnSpc>
                <a:spcPct val="160000"/>
              </a:lnSpc>
              <a:spcBef>
                <a:spcPts val="1200"/>
              </a:spcBef>
            </a:pPr>
            <a:r>
              <a:rPr lang="en-US" altLang="zh-CN" sz="2400" dirty="0"/>
              <a:t>The facial expressions of schizophrenia patients are not discriminative enough.</a:t>
            </a:r>
          </a:p>
          <a:p>
            <a:pPr lvl="1" algn="just">
              <a:lnSpc>
                <a:spcPct val="160000"/>
              </a:lnSpc>
              <a:spcBef>
                <a:spcPts val="1200"/>
              </a:spcBef>
            </a:pPr>
            <a:r>
              <a:rPr lang="en-US" altLang="zh-CN" sz="2100" dirty="0"/>
              <a:t>The influence of antipsychotic medication</a:t>
            </a:r>
          </a:p>
          <a:p>
            <a:pPr lvl="1" algn="just">
              <a:lnSpc>
                <a:spcPct val="160000"/>
              </a:lnSpc>
              <a:spcBef>
                <a:spcPts val="1200"/>
              </a:spcBef>
            </a:pPr>
            <a:r>
              <a:rPr lang="en-US" altLang="zh-CN" sz="2100" dirty="0"/>
              <a:t>The nature of schizophrenia</a:t>
            </a:r>
          </a:p>
          <a:p>
            <a:pPr algn="just">
              <a:lnSpc>
                <a:spcPct val="160000"/>
              </a:lnSpc>
              <a:spcBef>
                <a:spcPts val="1200"/>
              </a:spcBef>
            </a:pPr>
            <a:r>
              <a:rPr lang="en-US" altLang="zh-CN" sz="2400" dirty="0"/>
              <a:t>The emotion is reflected through the face and context.</a:t>
            </a:r>
          </a:p>
          <a:p>
            <a:pPr algn="just">
              <a:lnSpc>
                <a:spcPct val="160000"/>
              </a:lnSpc>
              <a:spcBef>
                <a:spcPts val="1200"/>
              </a:spcBef>
            </a:pPr>
            <a:r>
              <a:rPr lang="en-US" altLang="zh-CN" sz="2400" dirty="0"/>
              <a:t>People identify the emotion of others from not only their faces but also surrounding contexts.</a:t>
            </a:r>
          </a:p>
        </p:txBody>
      </p:sp>
    </p:spTree>
    <p:extLst>
      <p:ext uri="{BB962C8B-B14F-4D97-AF65-F5344CB8AC3E}">
        <p14:creationId xmlns:p14="http://schemas.microsoft.com/office/powerpoint/2010/main" val="267991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Introduction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E8E9F7-D35C-4719-9E4C-DC5858B901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39" y="2001017"/>
            <a:ext cx="5256584" cy="4533803"/>
          </a:xfrm>
          <a:prstGeom prst="rect">
            <a:avLst/>
          </a:prstGeom>
        </p:spPr>
      </p:pic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18ED570B-A7A2-4B90-9362-1898466BB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6787"/>
              </p:ext>
            </p:extLst>
          </p:nvPr>
        </p:nvGraphicFramePr>
        <p:xfrm>
          <a:off x="7395627" y="1476462"/>
          <a:ext cx="3312368" cy="5091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06322415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021112385"/>
                    </a:ext>
                  </a:extLst>
                </a:gridCol>
              </a:tblGrid>
              <a:tr h="5093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Context &amp;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Face only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14457"/>
                  </a:ext>
                </a:extLst>
              </a:tr>
              <a:tr h="15274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Anger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61601"/>
                  </a:ext>
                </a:extLst>
              </a:tr>
              <a:tr h="1527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75685"/>
                  </a:ext>
                </a:extLst>
              </a:tr>
              <a:tr h="15274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94118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C5AE2FE2-0E77-40CD-8849-8DE2BA9B77DD}"/>
              </a:ext>
            </a:extLst>
          </p:cNvPr>
          <p:cNvSpPr txBox="1"/>
          <p:nvPr/>
        </p:nvSpPr>
        <p:spPr>
          <a:xfrm>
            <a:off x="2474753" y="1631685"/>
            <a:ext cx="151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Entire Context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6FB9E3-50ED-4377-9F44-601520ABFFDA}"/>
              </a:ext>
            </a:extLst>
          </p:cNvPr>
          <p:cNvSpPr txBox="1"/>
          <p:nvPr/>
        </p:nvSpPr>
        <p:spPr>
          <a:xfrm>
            <a:off x="4954063" y="1631685"/>
            <a:ext cx="151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Cropped Face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798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Introduction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C5BA366-845A-4E7D-BD6A-77CF8673C8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0096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70000"/>
                  </a:lnSpc>
                  <a:spcBef>
                    <a:spcPts val="1200"/>
                  </a:spcBef>
                </a:pPr>
                <a:r>
                  <a:rPr lang="en-US" altLang="zh-CN" sz="2000" dirty="0"/>
                  <a:t>Design a multi-task learning framework for mental disorder detection</a:t>
                </a:r>
              </a:p>
              <a:p>
                <a:pPr lvl="1" algn="just">
                  <a:lnSpc>
                    <a:spcPct val="170000"/>
                  </a:lnSpc>
                  <a:spcBef>
                    <a:spcPts val="1200"/>
                  </a:spcBef>
                </a:pPr>
                <a:r>
                  <a:rPr lang="en-US" altLang="zh-CN" sz="1800" dirty="0"/>
                  <a:t>Emotion recognition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classification task</a:t>
                </a:r>
              </a:p>
              <a:p>
                <a:pPr lvl="1" algn="just">
                  <a:lnSpc>
                    <a:spcPct val="170000"/>
                  </a:lnSpc>
                  <a:spcBef>
                    <a:spcPts val="1200"/>
                  </a:spcBef>
                </a:pPr>
                <a:r>
                  <a:rPr lang="en-US" altLang="zh-CN" sz="1800" dirty="0"/>
                  <a:t>Depression estimation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800" dirty="0"/>
                  <a:t> regression task</a:t>
                </a:r>
              </a:p>
              <a:p>
                <a:pPr algn="just">
                  <a:lnSpc>
                    <a:spcPct val="170000"/>
                  </a:lnSpc>
                  <a:spcBef>
                    <a:spcPts val="1200"/>
                  </a:spcBef>
                </a:pPr>
                <a:r>
                  <a:rPr lang="en-US" altLang="zh-CN" sz="2000" dirty="0"/>
                  <a:t>Consider the visual clues from the face and context to learn a AI model.</a:t>
                </a:r>
              </a:p>
              <a:p>
                <a:pPr algn="just">
                  <a:lnSpc>
                    <a:spcPct val="170000"/>
                  </a:lnSpc>
                  <a:spcBef>
                    <a:spcPts val="1200"/>
                  </a:spcBef>
                </a:pPr>
                <a:r>
                  <a:rPr lang="en-US" altLang="zh-CN" sz="2000" dirty="0"/>
                  <a:t>We design an algorithm to detect the abnormal patterns for mental disorder detection.</a:t>
                </a:r>
              </a:p>
              <a:p>
                <a:pPr lvl="1" algn="just">
                  <a:lnSpc>
                    <a:spcPct val="170000"/>
                  </a:lnSpc>
                  <a:spcBef>
                    <a:spcPts val="1200"/>
                  </a:spcBef>
                </a:pPr>
                <a:r>
                  <a:rPr lang="en-US" altLang="zh-CN" sz="1600" dirty="0"/>
                  <a:t>Moody</a:t>
                </a:r>
              </a:p>
              <a:p>
                <a:pPr lvl="1" algn="just">
                  <a:lnSpc>
                    <a:spcPct val="170000"/>
                  </a:lnSpc>
                  <a:spcBef>
                    <a:spcPts val="1200"/>
                  </a:spcBef>
                </a:pPr>
                <a:r>
                  <a:rPr lang="en-US" altLang="zh-CN" sz="1600" dirty="0"/>
                  <a:t>Flat affect or Stay in negative emotion</a:t>
                </a:r>
              </a:p>
              <a:p>
                <a:pPr lvl="1" algn="just">
                  <a:lnSpc>
                    <a:spcPct val="170000"/>
                  </a:lnSpc>
                  <a:spcBef>
                    <a:spcPts val="1200"/>
                  </a:spcBef>
                </a:pPr>
                <a:r>
                  <a:rPr lang="en-US" altLang="zh-CN" sz="1600" dirty="0"/>
                  <a:t>Depression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C5BA366-845A-4E7D-BD6A-77CF8673C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0096"/>
              </a:xfrm>
              <a:blipFill>
                <a:blip r:embed="rId2"/>
                <a:stretch>
                  <a:fillRect l="-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36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Multi-task learning framework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BA366-845A-4E7D-BD6A-77CF8673C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0096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  <a:spcBef>
                <a:spcPts val="1200"/>
              </a:spcBef>
            </a:pPr>
            <a:endParaRPr lang="en-US" altLang="zh-CN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6304E6-5174-4DB9-B835-2C1C763A6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83" y="1753885"/>
            <a:ext cx="8257034" cy="50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4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Multi-task learning framework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BA366-845A-4E7D-BD6A-77CF8673C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0096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  <a:spcBef>
                <a:spcPts val="1200"/>
              </a:spcBef>
            </a:pPr>
            <a:r>
              <a:rPr lang="en-US" altLang="zh-CN" sz="2000" dirty="0"/>
              <a:t>Emotion recognition:</a:t>
            </a:r>
          </a:p>
          <a:p>
            <a:pPr lvl="1" algn="just">
              <a:lnSpc>
                <a:spcPct val="170000"/>
              </a:lnSpc>
              <a:spcBef>
                <a:spcPts val="1200"/>
              </a:spcBef>
            </a:pPr>
            <a:r>
              <a:rPr lang="en-US" altLang="zh-CN" sz="1800" dirty="0"/>
              <a:t>Given a </a:t>
            </a:r>
            <a:r>
              <a:rPr lang="en-US" altLang="zh-TW" sz="1800" dirty="0"/>
              <a:t>untrimmed video, the goal is to c</a:t>
            </a:r>
            <a:r>
              <a:rPr lang="en-US" altLang="zh-CN" sz="1800" dirty="0"/>
              <a:t>lassify the emotional state with 7 discrete labels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D6F286-D0EB-4C3F-A4B4-2F4AF1F99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88" y="3190874"/>
            <a:ext cx="10493023" cy="33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立方體 7">
            <a:extLst>
              <a:ext uri="{FF2B5EF4-FFF2-40B4-BE49-F238E27FC236}">
                <a16:creationId xmlns:a16="http://schemas.microsoft.com/office/drawing/2014/main" id="{1DD5A6EF-3526-4246-B108-10E35F1EFAA8}"/>
              </a:ext>
            </a:extLst>
          </p:cNvPr>
          <p:cNvSpPr/>
          <p:nvPr/>
        </p:nvSpPr>
        <p:spPr>
          <a:xfrm>
            <a:off x="1091962" y="3362324"/>
            <a:ext cx="3561002" cy="2775599"/>
          </a:xfrm>
          <a:prstGeom prst="cube">
            <a:avLst>
              <a:gd name="adj" fmla="val 13913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943CA6-D0EC-4541-9BFE-1A63E860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Approach – Multi-task learning framework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BA366-845A-4E7D-BD6A-77CF8673C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0096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  <a:spcBef>
                <a:spcPts val="1200"/>
              </a:spcBef>
            </a:pPr>
            <a:r>
              <a:rPr lang="en-US" altLang="zh-CN" sz="2000" dirty="0"/>
              <a:t>Depression estimation:</a:t>
            </a:r>
          </a:p>
          <a:p>
            <a:pPr lvl="1" algn="just">
              <a:lnSpc>
                <a:spcPct val="170000"/>
              </a:lnSpc>
              <a:spcBef>
                <a:spcPts val="1200"/>
              </a:spcBef>
            </a:pPr>
            <a:r>
              <a:rPr lang="en-US" altLang="zh-CN" sz="1800" dirty="0"/>
              <a:t>Given a </a:t>
            </a:r>
            <a:r>
              <a:rPr lang="en-US" altLang="zh-TW" sz="1800" dirty="0"/>
              <a:t>untrimmed video, the goal is to p</a:t>
            </a:r>
            <a:r>
              <a:rPr lang="en-US" altLang="zh-CN" sz="1800" dirty="0"/>
              <a:t>redict the depressive score with </a:t>
            </a:r>
            <a:r>
              <a:rPr lang="en-US" altLang="zh-CN" sz="1800" i="1" dirty="0"/>
              <a:t>n</a:t>
            </a:r>
            <a:r>
              <a:rPr lang="en-US" altLang="zh-CN" sz="1800" dirty="0"/>
              <a:t> levels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FB7F6CF-8BA1-471A-9CF0-30EC2BC4F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125669"/>
              </p:ext>
            </p:extLst>
          </p:nvPr>
        </p:nvGraphicFramePr>
        <p:xfrm>
          <a:off x="5699658" y="3752850"/>
          <a:ext cx="6193358" cy="2385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6679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3096679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477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4C4050BD-EF9F-4317-8A45-4C8E9BD5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61" y="3752849"/>
            <a:ext cx="3180100" cy="2385075"/>
          </a:xfrm>
          <a:prstGeom prst="rect">
            <a:avLst/>
          </a:prstGeom>
        </p:spPr>
      </p:pic>
      <p:cxnSp>
        <p:nvCxnSpPr>
          <p:cNvPr id="10" name="接點: 弧形 9">
            <a:extLst>
              <a:ext uri="{FF2B5EF4-FFF2-40B4-BE49-F238E27FC236}">
                <a16:creationId xmlns:a16="http://schemas.microsoft.com/office/drawing/2014/main" id="{3823D7D5-6606-45D7-9C7B-E197D53AECEE}"/>
              </a:ext>
            </a:extLst>
          </p:cNvPr>
          <p:cNvCxnSpPr>
            <a:stCxn id="8" idx="1"/>
            <a:endCxn id="5" idx="0"/>
          </p:cNvCxnSpPr>
          <p:nvPr/>
        </p:nvCxnSpPr>
        <p:spPr>
          <a:xfrm rot="16200000" flipH="1">
            <a:off x="5735678" y="692192"/>
            <a:ext cx="4357" cy="6116959"/>
          </a:xfrm>
          <a:prstGeom prst="curvedConnector3">
            <a:avLst>
              <a:gd name="adj1" fmla="val -14109915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4E3157-7837-47D9-B38A-7ABD3B5FB4B6}"/>
              </a:ext>
            </a:extLst>
          </p:cNvPr>
          <p:cNvSpPr txBox="1"/>
          <p:nvPr/>
        </p:nvSpPr>
        <p:spPr>
          <a:xfrm>
            <a:off x="4963852" y="3177658"/>
            <a:ext cx="147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predict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3580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630</Words>
  <Application>Microsoft Macintosh PowerPoint</Application>
  <PresentationFormat>寬螢幕</PresentationFormat>
  <Paragraphs>187</Paragraphs>
  <Slides>17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佈景主題</vt:lpstr>
      <vt:lpstr>Progress Report Visual Perception</vt:lpstr>
      <vt:lpstr>Outline</vt:lpstr>
      <vt:lpstr>Approach – Introduction </vt:lpstr>
      <vt:lpstr>Approach – Introduction </vt:lpstr>
      <vt:lpstr>Approach – Introduction </vt:lpstr>
      <vt:lpstr>Approach – Introduction </vt:lpstr>
      <vt:lpstr>Approach – Multi-task learning framework</vt:lpstr>
      <vt:lpstr>Approach – Multi-task learning framework</vt:lpstr>
      <vt:lpstr>Approach – Multi-task learning framework</vt:lpstr>
      <vt:lpstr>Approach – Detection Algorithm</vt:lpstr>
      <vt:lpstr>Approach – Detection Algorithm</vt:lpstr>
      <vt:lpstr>Approach – Detection Algorithm</vt:lpstr>
      <vt:lpstr>Approach – Detection Algorithm</vt:lpstr>
      <vt:lpstr>Results on public benchmarks</vt:lpstr>
      <vt:lpstr>Results on public benchmarks</vt:lpstr>
      <vt:lpstr>Demo Videos</vt:lpstr>
      <vt:lpstr>Demo Videos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 Visual Perception</dc:title>
  <dc:creator>BINGJHANG Lin</dc:creator>
  <cp:lastModifiedBy>Microsoft Office User</cp:lastModifiedBy>
  <cp:revision>90</cp:revision>
  <dcterms:created xsi:type="dcterms:W3CDTF">2021-01-12T18:26:59Z</dcterms:created>
  <dcterms:modified xsi:type="dcterms:W3CDTF">2021-01-28T19:35:32Z</dcterms:modified>
</cp:coreProperties>
</file>